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1"/>
  </p:notesMasterIdLst>
  <p:sldIdLst>
    <p:sldId id="376" r:id="rId2"/>
    <p:sldId id="379" r:id="rId3"/>
    <p:sldId id="383" r:id="rId4"/>
    <p:sldId id="382" r:id="rId5"/>
    <p:sldId id="380" r:id="rId6"/>
    <p:sldId id="384" r:id="rId7"/>
    <p:sldId id="378" r:id="rId8"/>
    <p:sldId id="381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000" autoAdjust="0"/>
  </p:normalViewPr>
  <p:slideViewPr>
    <p:cSldViewPr snapToGrid="0">
      <p:cViewPr varScale="1">
        <p:scale>
          <a:sx n="105" d="100"/>
          <a:sy n="105" d="100"/>
        </p:scale>
        <p:origin x="-2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F7F32-FDAF-4A45-BB70-D4B5826E674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A36B-C171-47D1-AB76-64F24FC9F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hoto_51_x-ray_diffraction_image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X-ray_scattering_techniques#/media/File:X-ray_diffraction_pattern_3clpro.jpg" TargetMode="External"/><Relationship Id="rId4" Type="http://schemas.openxmlformats.org/officeDocument/2006/relationships/hyperlink" Target="https://commons.wikimedia.org/wiki/File:First_medical_X-ray_by_Wilhelm_R%C3%B6ntgen_of_his_wife_Anna_Bertha_Ludwig%27s_hand_-_18951222.jp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Rosalind_Franklin_(1920-1958)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osalindfranklin.edu/symposiums/gender-bias/photograph-51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1123115/gene-outline-dna-icon-dna-icon-double-helix-genetic-genetic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Nucleic_acid_double_helix#/media/File:Double_stranded_DNA_with_coloured_bases.pn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andweather.com/p/56443?aff=759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5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51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https://en.wikipedia.org/wiki/File:Photo_51_x-ray_diffraction_image.jpg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medical x-ray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https://commons.wikimedia.org/wiki/File:First_medical_X-ray_by_Wilhelm_R%C3%B6ntgen_of_his_wife_Anna_Bertha_Ludwig%27s_hand_-_18951222.jpg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scattering pattern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https://en.wikipedia.org/wiki/X-ray_scattering_techniques#/media/File:X-ray_diffraction_pattern_3clpro.jpg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7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https://en.wikipedia.org/wiki/File:Rosalind_Franklin_(1920-1958).jpg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https://www.rosalindfranklin.edu/symposiums/gender-bias/photograph-51/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0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 helix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https://www.needpix.com/photo/1123115/gene-outline-dna-icon-dna-icon-double-helix-genetic-genetics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https://en.wikipedia.org/wiki/Nucleic_acid_double_helix#/media/File:Double_stranded_DNA_with_coloured_bases.png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5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 spinner: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https://www.windandweather.com/p/56443?aff=7593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(not a free image)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7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9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4E6B6-17A1-4446-93AB-9B38FAFDB4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8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2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8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6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2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4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4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2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7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9141C3F-70E8-40C5-A685-28477E8EE02D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069D3A2-28E1-4E37-90BE-983CB6964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2EE094-46EC-5840-AF34-3254309F38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010" y="379141"/>
            <a:ext cx="4101528" cy="154490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D93A9C-91D5-4385-A1AE-E46C0394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073" y="3149678"/>
            <a:ext cx="6950926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600" b="1" i="0" u="none" strike="noStrike" cap="none" normalizeH="0" baseline="0" dirty="0">
                <a:ln>
                  <a:noFill/>
                </a:ln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Rosalind Franklin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DNA</a:t>
            </a:r>
            <a:endParaRPr kumimoji="0" lang="en-GB" altLang="en-US" sz="7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521D0-64E0-B243-BBD2-8F68A7C438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1073" cy="6644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997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9589A3AA-79B0-4985-883D-2A54E721FE09}"/>
              </a:ext>
            </a:extLst>
          </p:cNvPr>
          <p:cNvSpPr txBox="1"/>
          <p:nvPr/>
        </p:nvSpPr>
        <p:spPr>
          <a:xfrm>
            <a:off x="567865" y="346509"/>
            <a:ext cx="6918786" cy="5553777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rgbClr val="0B0C0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</a:t>
            </a:r>
            <a:r>
              <a:rPr lang="en-GB" sz="2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you should know before you start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X-rays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We see things when light travels from an object, or reflects off it, into our eyes. </a:t>
            </a: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Molecules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 are made up of lots of atoms bonded together. </a:t>
            </a: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Molecules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 are too small to see with the our eyes, or even a microscope. But we can see them with x-rays so long as the </a:t>
            </a: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molecules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 are set into a hard crystal.</a:t>
            </a:r>
          </a:p>
          <a:p>
            <a:pPr algn="just">
              <a:spcAft>
                <a:spcPts val="0"/>
              </a:spcAft>
            </a:pPr>
            <a:endParaRPr lang="en-GB" sz="2200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DNA</a:t>
            </a:r>
          </a:p>
          <a:p>
            <a:pPr algn="just">
              <a:spcAft>
                <a:spcPts val="0"/>
              </a:spcAft>
            </a:pP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If you look under a microscope, you’ll see that every bit of our bodies is made up of cells, like tiny bricks, that stack together to make our skin, our teeth, our hair – and everything inside us. Inside those cells is a </a:t>
            </a: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molecule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 called </a:t>
            </a: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DNA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. 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CF65B4F7-A103-463B-9334-B0550B5740D0}"/>
              </a:ext>
            </a:extLst>
          </p:cNvPr>
          <p:cNvSpPr txBox="1"/>
          <p:nvPr/>
        </p:nvSpPr>
        <p:spPr>
          <a:xfrm>
            <a:off x="7979343" y="2011680"/>
            <a:ext cx="3644792" cy="3888606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endParaRPr lang="en-GB" sz="2200" b="1" dirty="0"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DNA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 stores information about how to make us: the colour and shape and placement of our skin, teeth, hair, and everything inside us. The shape of the DNA </a:t>
            </a: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molecule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 is a </a:t>
            </a:r>
            <a:r>
              <a:rPr lang="en-GB" sz="2200" b="1" dirty="0">
                <a:latin typeface="Gill Sans MT" panose="020B0502020104020203" pitchFamily="34" charset="0"/>
                <a:ea typeface="Times New Roman" panose="02020603050405020304" pitchFamily="18" charset="0"/>
              </a:rPr>
              <a:t>double helix </a:t>
            </a:r>
            <a:r>
              <a:rPr lang="en-GB" sz="2200" dirty="0">
                <a:latin typeface="Gill Sans MT" panose="020B0502020104020203" pitchFamily="34" charset="0"/>
                <a:ea typeface="Times New Roman" panose="02020603050405020304" pitchFamily="18" charset="0"/>
              </a:rPr>
              <a:t>– a twisted ladder, like a wind spinner.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200" dirty="0">
                <a:solidFill>
                  <a:srgbClr val="0B0C0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C1806-B363-F643-8E54-3A49F46A7AA3}"/>
              </a:ext>
            </a:extLst>
          </p:cNvPr>
          <p:cNvSpPr txBox="1"/>
          <p:nvPr/>
        </p:nvSpPr>
        <p:spPr>
          <a:xfrm>
            <a:off x="156117" y="6278136"/>
            <a:ext cx="10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33697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" name="Picture 15" descr="A picture containing photo, sitting, face, banana&#10;&#10;Description automatically generated">
            <a:extLst>
              <a:ext uri="{FF2B5EF4-FFF2-40B4-BE49-F238E27FC236}">
                <a16:creationId xmlns:a16="http://schemas.microsoft.com/office/drawing/2014/main" id="{4D226A45-DD03-48B6-AA15-CB3A2783E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9" y="2067084"/>
            <a:ext cx="3816995" cy="3877200"/>
          </a:xfrm>
          <a:prstGeom prst="rect">
            <a:avLst/>
          </a:prstGeom>
        </p:spPr>
      </p:pic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E2D36372-CF7A-4959-AFB5-1605A6E1F0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10745" r="9175" b="12183"/>
          <a:stretch/>
        </p:blipFill>
        <p:spPr>
          <a:xfrm>
            <a:off x="4385914" y="745283"/>
            <a:ext cx="3244649" cy="4430973"/>
          </a:xfrm>
          <a:prstGeom prst="rect">
            <a:avLst/>
          </a:prstGeom>
        </p:spPr>
      </p:pic>
      <p:pic>
        <p:nvPicPr>
          <p:cNvPr id="20" name="Picture 19" descr="A picture containing indoor, water, sitting, side&#10;&#10;Description automatically generated">
            <a:extLst>
              <a:ext uri="{FF2B5EF4-FFF2-40B4-BE49-F238E27FC236}">
                <a16:creationId xmlns:a16="http://schemas.microsoft.com/office/drawing/2014/main" id="{E5388309-B434-492B-A822-555841BF1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18" y="1978532"/>
            <a:ext cx="3882926" cy="387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971AE-680E-4349-B2FC-56B815F58161}"/>
              </a:ext>
            </a:extLst>
          </p:cNvPr>
          <p:cNvSpPr txBox="1"/>
          <p:nvPr/>
        </p:nvSpPr>
        <p:spPr>
          <a:xfrm>
            <a:off x="1460108" y="6043082"/>
            <a:ext cx="142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51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3A9E5-B8A1-0A4A-BE04-9B5B4F52F42D}"/>
              </a:ext>
            </a:extLst>
          </p:cNvPr>
          <p:cNvSpPr txBox="1"/>
          <p:nvPr/>
        </p:nvSpPr>
        <p:spPr>
          <a:xfrm>
            <a:off x="4904267" y="5486400"/>
            <a:ext cx="220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medical X-ray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5C827-D472-704A-A9A0-1A0F0F1C0247}"/>
              </a:ext>
            </a:extLst>
          </p:cNvPr>
          <p:cNvSpPr txBox="1"/>
          <p:nvPr/>
        </p:nvSpPr>
        <p:spPr>
          <a:xfrm>
            <a:off x="8441474" y="6016559"/>
            <a:ext cx="293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 scattering pattern</a:t>
            </a:r>
          </a:p>
        </p:txBody>
      </p:sp>
    </p:spTree>
    <p:extLst>
      <p:ext uri="{BB962C8B-B14F-4D97-AF65-F5344CB8AC3E}">
        <p14:creationId xmlns:p14="http://schemas.microsoft.com/office/powerpoint/2010/main" val="19064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DD93A9C-91D5-4385-A1AE-E46C0394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30" y="712866"/>
            <a:ext cx="8915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ROSALIND FRANKLIN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9CEB566-B890-4BA3-B90C-7D805C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1ECE81-B899-4BA6-B162-AE44AC648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1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EB6FE-EBF6-42F4-B17C-75267201A7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26" y="1839446"/>
            <a:ext cx="3221314" cy="42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0F1AE-1D85-4AF0-9144-DBA2A7D203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01" y="1849431"/>
            <a:ext cx="4011707" cy="3763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6A864-B935-2D48-B1EE-1F7F03F210F3}"/>
              </a:ext>
            </a:extLst>
          </p:cNvPr>
          <p:cNvSpPr txBox="1"/>
          <p:nvPr/>
        </p:nvSpPr>
        <p:spPr>
          <a:xfrm>
            <a:off x="334537" y="6378498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30087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A picture containing looking, dark, person, hand&#10;&#10;Description automatically generated">
            <a:extLst>
              <a:ext uri="{FF2B5EF4-FFF2-40B4-BE49-F238E27FC236}">
                <a16:creationId xmlns:a16="http://schemas.microsoft.com/office/drawing/2014/main" id="{1986E61B-B0B1-4F12-8A36-3DCAD772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3" y="1082198"/>
            <a:ext cx="6527227" cy="5124893"/>
          </a:xfrm>
          <a:prstGeom prst="rect">
            <a:avLst/>
          </a:prstGeom>
        </p:spPr>
      </p:pic>
      <p:pic>
        <p:nvPicPr>
          <p:cNvPr id="7" name="Picture 6" descr="A picture containing game, basketball&#10;&#10;Description automatically generated">
            <a:extLst>
              <a:ext uri="{FF2B5EF4-FFF2-40B4-BE49-F238E27FC236}">
                <a16:creationId xmlns:a16="http://schemas.microsoft.com/office/drawing/2014/main" id="{CFF69A72-B549-464E-B4E5-692A56A581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73" y="1815431"/>
            <a:ext cx="5384756" cy="5016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63CA2-FB9F-DC4E-B9DA-B9F273E4D6C1}"/>
              </a:ext>
            </a:extLst>
          </p:cNvPr>
          <p:cNvSpPr txBox="1"/>
          <p:nvPr/>
        </p:nvSpPr>
        <p:spPr>
          <a:xfrm>
            <a:off x="524107" y="1815431"/>
            <a:ext cx="198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DABD6-61A4-4145-BC94-C19011D4107F}"/>
              </a:ext>
            </a:extLst>
          </p:cNvPr>
          <p:cNvSpPr txBox="1"/>
          <p:nvPr/>
        </p:nvSpPr>
        <p:spPr>
          <a:xfrm>
            <a:off x="9824224" y="4204010"/>
            <a:ext cx="21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helix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B71E5-B64F-BB4F-8457-4DCE4AB28671}"/>
              </a:ext>
            </a:extLst>
          </p:cNvPr>
          <p:cNvSpPr txBox="1"/>
          <p:nvPr/>
        </p:nvSpPr>
        <p:spPr>
          <a:xfrm>
            <a:off x="345688" y="6512312"/>
            <a:ext cx="101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20329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34C58-B2C1-4AF2-8F6B-4D3848859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5" t="17984" r="50000" b="13178"/>
          <a:stretch/>
        </p:blipFill>
        <p:spPr>
          <a:xfrm>
            <a:off x="1773045" y="26604"/>
            <a:ext cx="4694896" cy="6804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BA955-7A7F-5C4E-8AF6-F70950659BCB}"/>
              </a:ext>
            </a:extLst>
          </p:cNvPr>
          <p:cNvSpPr txBox="1"/>
          <p:nvPr/>
        </p:nvSpPr>
        <p:spPr>
          <a:xfrm>
            <a:off x="6716520" y="6182680"/>
            <a:ext cx="185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Spinner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5F0B0-C35D-114D-96CC-52BF0774FA29}"/>
              </a:ext>
            </a:extLst>
          </p:cNvPr>
          <p:cNvSpPr txBox="1"/>
          <p:nvPr/>
        </p:nvSpPr>
        <p:spPr>
          <a:xfrm>
            <a:off x="301082" y="6367346"/>
            <a:ext cx="90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20349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140C18-3A96-474B-BB4B-EA56FF47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784CB6-88A1-42E1-AF34-BAA62BF1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5643E2D-26B2-4975-8BF5-B3179B2F8E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14047" r="33221" b="11884"/>
          <a:stretch>
            <a:fillRect/>
          </a:stretch>
        </p:blipFill>
        <p:spPr bwMode="auto">
          <a:xfrm rot="-5400000">
            <a:off x="680082" y="222887"/>
            <a:ext cx="2815869" cy="328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6C7190-DB88-4A5A-BB05-620DBC935BE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6" b="12126"/>
          <a:stretch>
            <a:fillRect/>
          </a:stretch>
        </p:blipFill>
        <p:spPr bwMode="auto">
          <a:xfrm>
            <a:off x="4188505" y="457199"/>
            <a:ext cx="2839904" cy="2809191"/>
          </a:xfrm>
          <a:prstGeom prst="rect">
            <a:avLst/>
          </a:prstGeom>
          <a:noFill/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D9FD4DE-13EA-45EA-B4AF-8114CAE14F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7" t="19524" r="28957" b="20280"/>
          <a:stretch>
            <a:fillRect/>
          </a:stretch>
        </p:blipFill>
        <p:spPr bwMode="auto">
          <a:xfrm>
            <a:off x="445768" y="3584933"/>
            <a:ext cx="3284493" cy="267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BB34FB8-973E-4AA1-B297-E49BC2AB9DD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3" t="23898" r="37868" b="19904"/>
          <a:stretch>
            <a:fillRect/>
          </a:stretch>
        </p:blipFill>
        <p:spPr bwMode="auto">
          <a:xfrm>
            <a:off x="4243987" y="3603330"/>
            <a:ext cx="2430806" cy="267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E17D7B4-0A01-4AC0-852C-CC643A558030}"/>
              </a:ext>
            </a:extLst>
          </p:cNvPr>
          <p:cNvPicPr/>
          <p:nvPr/>
        </p:nvPicPr>
        <p:blipFill rotWithShape="1">
          <a:blip r:embed="rId7"/>
          <a:srcRect l="37200" t="13866" r="41944" b="4773"/>
          <a:stretch/>
        </p:blipFill>
        <p:spPr bwMode="auto">
          <a:xfrm rot="16200000">
            <a:off x="8140242" y="2651609"/>
            <a:ext cx="2654268" cy="4557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702A8-6D5C-E04C-8D80-A74AD44AE34C}"/>
              </a:ext>
            </a:extLst>
          </p:cNvPr>
          <p:cNvSpPr txBox="1"/>
          <p:nvPr/>
        </p:nvSpPr>
        <p:spPr>
          <a:xfrm>
            <a:off x="7805854" y="1984917"/>
            <a:ext cx="363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make a wind spinner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EA86D-B323-2C4D-A435-670F0462C587}"/>
              </a:ext>
            </a:extLst>
          </p:cNvPr>
          <p:cNvSpPr txBox="1"/>
          <p:nvPr/>
        </p:nvSpPr>
        <p:spPr>
          <a:xfrm>
            <a:off x="445768" y="6384798"/>
            <a:ext cx="130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38719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25E49E-CAB7-4993-9DFA-3672307C3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ABF8D498-E87F-4E44-A28C-17CB79D8C4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83702" cy="707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CAEE8580-2374-4508-B7F3-FE76A46AA7F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87"/>
          <a:stretch/>
        </p:blipFill>
        <p:spPr bwMode="auto">
          <a:xfrm>
            <a:off x="10483702" y="0"/>
            <a:ext cx="347330" cy="707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>
            <a:extLst>
              <a:ext uri="{FF2B5EF4-FFF2-40B4-BE49-F238E27FC236}">
                <a16:creationId xmlns:a16="http://schemas.microsoft.com/office/drawing/2014/main" id="{77000FC6-B32C-4D0F-A422-A63EE81010F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87"/>
          <a:stretch/>
        </p:blipFill>
        <p:spPr bwMode="auto">
          <a:xfrm>
            <a:off x="10831032" y="0"/>
            <a:ext cx="347330" cy="707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>
            <a:extLst>
              <a:ext uri="{FF2B5EF4-FFF2-40B4-BE49-F238E27FC236}">
                <a16:creationId xmlns:a16="http://schemas.microsoft.com/office/drawing/2014/main" id="{01A0D486-93D6-40AB-AFF2-C691EA5800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87"/>
          <a:stretch/>
        </p:blipFill>
        <p:spPr bwMode="auto">
          <a:xfrm>
            <a:off x="11164186" y="0"/>
            <a:ext cx="347330" cy="707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id="{33C18AD2-3A39-4D2D-B723-AABAE6E56F7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87"/>
          <a:stretch/>
        </p:blipFill>
        <p:spPr bwMode="auto">
          <a:xfrm>
            <a:off x="11490252" y="0"/>
            <a:ext cx="347330" cy="707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4BA4EA56-F2F0-4625-ACF7-EC94AFE746D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87"/>
          <a:stretch/>
        </p:blipFill>
        <p:spPr bwMode="auto">
          <a:xfrm>
            <a:off x="11816318" y="0"/>
            <a:ext cx="453654" cy="7077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1B940-5311-BD49-BA6A-454640F93C46}"/>
              </a:ext>
            </a:extLst>
          </p:cNvPr>
          <p:cNvSpPr txBox="1"/>
          <p:nvPr/>
        </p:nvSpPr>
        <p:spPr>
          <a:xfrm>
            <a:off x="495753" y="6488668"/>
            <a:ext cx="172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Slide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614968C-F5D6-694F-AEA9-7C18C4D65BAE}"/>
              </a:ext>
            </a:extLst>
          </p:cNvPr>
          <p:cNvSpPr>
            <a:spLocks noChangeAspect="1"/>
          </p:cNvSpPr>
          <p:nvPr/>
        </p:nvSpPr>
        <p:spPr>
          <a:xfrm>
            <a:off x="5857597" y="400024"/>
            <a:ext cx="7146297" cy="712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E9013A-E03D-1F4A-A00E-C9AAA507AF45}"/>
              </a:ext>
            </a:extLst>
          </p:cNvPr>
          <p:cNvSpPr/>
          <p:nvPr/>
        </p:nvSpPr>
        <p:spPr>
          <a:xfrm>
            <a:off x="6008894" y="532585"/>
            <a:ext cx="6843705" cy="6826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B7726-3249-8544-9A9C-E236750AC49A}"/>
              </a:ext>
            </a:extLst>
          </p:cNvPr>
          <p:cNvSpPr txBox="1"/>
          <p:nvPr/>
        </p:nvSpPr>
        <p:spPr>
          <a:xfrm>
            <a:off x="6681216" y="1589509"/>
            <a:ext cx="5510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ill Sans MT" panose="020B0502020104020203" pitchFamily="34" charset="77"/>
              </a:rPr>
              <a:t>Photo Credits:</a:t>
            </a:r>
            <a:br>
              <a:rPr lang="en-US" sz="2800" dirty="0">
                <a:latin typeface="Gill Sans MT" panose="020B0502020104020203" pitchFamily="34" charset="77"/>
              </a:rPr>
            </a:br>
            <a:br>
              <a:rPr lang="en-US" sz="2800" dirty="0">
                <a:latin typeface="Gill Sans MT" panose="020B0502020104020203" pitchFamily="34" charset="77"/>
              </a:rPr>
            </a:br>
            <a:r>
              <a:rPr lang="en-US" sz="2800" dirty="0">
                <a:latin typeface="Gill Sans MT" panose="020B0502020104020203" pitchFamily="34" charset="77"/>
              </a:rPr>
              <a:t>Photo Rosalind Franklin at work in a London Laboratory –Museum of London/Henry Grant Collection</a:t>
            </a:r>
          </a:p>
          <a:p>
            <a:pPr algn="ctr"/>
            <a:r>
              <a:rPr lang="en-US" sz="2800" dirty="0">
                <a:latin typeface="Gill Sans MT" panose="020B0502020104020203" pitchFamily="34" charset="77"/>
              </a:rPr>
              <a:t>Wind Spinner – </a:t>
            </a:r>
            <a:r>
              <a:rPr lang="en-US" sz="2800" dirty="0" err="1">
                <a:latin typeface="Gill Sans MT" panose="020B0502020104020203" pitchFamily="34" charset="77"/>
              </a:rPr>
              <a:t>windandweather.com</a:t>
            </a:r>
            <a:endParaRPr lang="en-US" sz="2800" dirty="0">
              <a:latin typeface="Gill Sans MT" panose="020B0502020104020203" pitchFamily="34" charset="77"/>
            </a:endParaRPr>
          </a:p>
          <a:p>
            <a:pPr algn="ctr"/>
            <a:r>
              <a:rPr lang="en-US" sz="2800" dirty="0">
                <a:latin typeface="Gill Sans MT" panose="020B0502020104020203" pitchFamily="34" charset="77"/>
              </a:rPr>
              <a:t>Double helix – </a:t>
            </a:r>
            <a:r>
              <a:rPr lang="en-US" sz="2800" dirty="0" err="1">
                <a:latin typeface="Gill Sans MT" panose="020B0502020104020203" pitchFamily="34" charset="77"/>
              </a:rPr>
              <a:t>needpix.com</a:t>
            </a:r>
            <a:br>
              <a:rPr lang="en-US" sz="2800" dirty="0">
                <a:latin typeface="Gill Sans MT" panose="020B0502020104020203" pitchFamily="34" charset="77"/>
              </a:rPr>
            </a:br>
            <a:r>
              <a:rPr lang="en-US" sz="2800" dirty="0">
                <a:latin typeface="Gill Sans MT" panose="020B0502020104020203" pitchFamily="34" charset="77"/>
              </a:rPr>
              <a:t>Other images – Wikipedia – public domain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29565-B469-164E-B074-480F3146A8CC}"/>
              </a:ext>
            </a:extLst>
          </p:cNvPr>
          <p:cNvSpPr/>
          <p:nvPr/>
        </p:nvSpPr>
        <p:spPr>
          <a:xfrm>
            <a:off x="8327718" y="6088644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Gill Sans MT" panose="020B0502020104020203" pitchFamily="34" charset="77"/>
              </a:rPr>
              <a:t>© HMDT Music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4F53E-AE82-FF40-95E6-4B82D244A028}"/>
              </a:ext>
            </a:extLst>
          </p:cNvPr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032" y="2889766"/>
            <a:ext cx="4662404" cy="18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48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492</Words>
  <Application>Microsoft Macintosh PowerPoint</Application>
  <PresentationFormat>Widescreen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Tertia Sefton-Green</dc:creator>
  <cp:lastModifiedBy>Sabina Noble</cp:lastModifiedBy>
  <cp:revision>10</cp:revision>
  <dcterms:created xsi:type="dcterms:W3CDTF">2020-11-11T10:10:35Z</dcterms:created>
  <dcterms:modified xsi:type="dcterms:W3CDTF">2020-11-26T17:58:55Z</dcterms:modified>
</cp:coreProperties>
</file>